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64" r:id="rId4"/>
    <p:sldId id="258" r:id="rId5"/>
    <p:sldId id="259" r:id="rId6"/>
    <p:sldId id="260" r:id="rId7"/>
    <p:sldId id="261" r:id="rId8"/>
    <p:sldId id="262" r:id="rId9"/>
    <p:sldId id="263" r:id="rId10"/>
  </p:sldIdLst>
  <p:sldSz cx="9144000" cy="5143500" type="screen16x9"/>
  <p:notesSz cx="6858000" cy="9144000"/>
  <p:embeddedFontLst>
    <p:embeddedFont>
      <p:font typeface="Roboto" panose="02000000000000000000" pitchFamily="2" charset="0"/>
      <p:regular r:id="rId12"/>
      <p:bold r:id="rId13"/>
      <p:italic r:id="rId14"/>
      <p:boldItalic r:id="rId15"/>
    </p:embeddedFont>
    <p:embeddedFont>
      <p:font typeface="Roboto Black" panose="02000000000000000000" pitchFamily="2" charset="0"/>
      <p:bold r:id="rId16"/>
      <p:boldItalic r:id="rId17"/>
    </p:embeddedFont>
    <p:embeddedFont>
      <p:font typeface="Roboto Medium" panose="02000000000000000000" pitchFamily="2" charset="0"/>
      <p:regular r:id="rId18"/>
      <p:bold r:id="rId19"/>
      <p:italic r:id="rId20"/>
      <p:boldItalic r:id="rId21"/>
    </p:embeddedFont>
    <p:embeddedFont>
      <p:font typeface="Roboto Thin"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47ae1d9d4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47ae1d9d4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47ae1d9d4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47ae1d9d4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9626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47ae1d9d44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47ae1d9d44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47ae1d9d44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47ae1d9d44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47ae1d9d44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47ae1d9d44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47ae1d9d4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47ae1d9d4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47ae1d9d44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47ae1d9d44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47ae1d9d44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47ae1d9d4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350675" y="4049875"/>
            <a:ext cx="8520600" cy="587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SzPts val="770"/>
              <a:buNone/>
            </a:pPr>
            <a:r>
              <a:rPr lang="en" sz="1350" dirty="0">
                <a:solidFill>
                  <a:schemeClr val="lt1"/>
                </a:solidFill>
                <a:latin typeface="Roboto Black"/>
                <a:ea typeface="Roboto Black"/>
                <a:cs typeface="Roboto Black"/>
                <a:sym typeface="Roboto Black"/>
              </a:rPr>
              <a:t>LHL Data Science Final Project - Demo Day				           August 18</a:t>
            </a:r>
            <a:r>
              <a:rPr lang="en" sz="1350" baseline="30000" dirty="0">
                <a:solidFill>
                  <a:schemeClr val="lt1"/>
                </a:solidFill>
                <a:latin typeface="Roboto Black"/>
                <a:ea typeface="Roboto Black"/>
                <a:cs typeface="Roboto Black"/>
                <a:sym typeface="Roboto Black"/>
              </a:rPr>
              <a:t>th</a:t>
            </a:r>
            <a:r>
              <a:rPr lang="en" sz="1350" dirty="0">
                <a:solidFill>
                  <a:schemeClr val="lt1"/>
                </a:solidFill>
                <a:latin typeface="Roboto Black"/>
                <a:ea typeface="Roboto Black"/>
                <a:cs typeface="Roboto Black"/>
                <a:sym typeface="Roboto Black"/>
              </a:rPr>
              <a:t> 2022 </a:t>
            </a:r>
            <a:endParaRPr sz="1350" dirty="0">
              <a:solidFill>
                <a:schemeClr val="lt1"/>
              </a:solidFill>
              <a:latin typeface="Roboto Black"/>
              <a:ea typeface="Roboto Black"/>
              <a:cs typeface="Roboto Black"/>
              <a:sym typeface="Roboto Black"/>
            </a:endParaRPr>
          </a:p>
          <a:p>
            <a:pPr marL="0" lvl="0" indent="0" algn="l" rtl="0">
              <a:lnSpc>
                <a:spcPct val="150000"/>
              </a:lnSpc>
              <a:spcBef>
                <a:spcPts val="0"/>
              </a:spcBef>
              <a:spcAft>
                <a:spcPts val="0"/>
              </a:spcAft>
              <a:buSzPts val="770"/>
              <a:buNone/>
            </a:pPr>
            <a:r>
              <a:rPr lang="en" sz="1250" dirty="0">
                <a:solidFill>
                  <a:schemeClr val="lt1"/>
                </a:solidFill>
                <a:latin typeface="Roboto Thin"/>
                <a:ea typeface="Roboto Thin"/>
                <a:cs typeface="Roboto Thin"/>
                <a:sym typeface="Roboto Thin"/>
              </a:rPr>
              <a:t>Ripudaman Singh Bevli</a:t>
            </a:r>
            <a:endParaRPr sz="1250" dirty="0">
              <a:solidFill>
                <a:schemeClr val="lt1"/>
              </a:solidFill>
              <a:latin typeface="Roboto Thin"/>
              <a:ea typeface="Roboto Thin"/>
              <a:cs typeface="Roboto Thin"/>
              <a:sym typeface="Roboto Thi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Roboto"/>
                <a:ea typeface="Roboto"/>
                <a:cs typeface="Roboto"/>
                <a:sym typeface="Roboto"/>
              </a:rPr>
              <a:t>About Me</a:t>
            </a:r>
            <a:endParaRPr b="1" dirty="0">
              <a:latin typeface="Roboto"/>
              <a:ea typeface="Roboto"/>
              <a:cs typeface="Roboto"/>
              <a:sym typeface="Roboto"/>
            </a:endParaRPr>
          </a:p>
        </p:txBody>
      </p:sp>
      <p:sp>
        <p:nvSpPr>
          <p:cNvPr id="60" name="Google Shape;60;p14"/>
          <p:cNvSpPr txBox="1">
            <a:spLocks noGrp="1"/>
          </p:cNvSpPr>
          <p:nvPr>
            <p:ph type="body" idx="1"/>
          </p:nvPr>
        </p:nvSpPr>
        <p:spPr>
          <a:xfrm>
            <a:off x="311699" y="1200125"/>
            <a:ext cx="5798477" cy="366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dirty="0">
                <a:latin typeface="Roboto Medium"/>
                <a:ea typeface="Roboto Medium"/>
                <a:cs typeface="Roboto Medium"/>
                <a:sym typeface="Roboto Medium"/>
              </a:rPr>
              <a:t>Personal Profile:</a:t>
            </a:r>
            <a:endParaRPr sz="1200" dirty="0">
              <a:latin typeface="Roboto"/>
              <a:ea typeface="Roboto"/>
              <a:cs typeface="Roboto"/>
              <a:sym typeface="Roboto"/>
            </a:endParaRPr>
          </a:p>
          <a:p>
            <a:pPr marL="0" lvl="0" indent="0" algn="l" rtl="0">
              <a:spcBef>
                <a:spcPts val="1200"/>
              </a:spcBef>
              <a:spcAft>
                <a:spcPts val="0"/>
              </a:spcAft>
              <a:buNone/>
            </a:pPr>
            <a:r>
              <a:rPr lang="en" sz="1200" dirty="0">
                <a:latin typeface="Roboto"/>
                <a:ea typeface="Roboto"/>
                <a:cs typeface="Roboto"/>
                <a:sym typeface="Roboto"/>
              </a:rPr>
              <a:t>Chemical Engineer (Class of 2022)  - The University of British Columbia  </a:t>
            </a:r>
          </a:p>
          <a:p>
            <a:pPr marL="0" lvl="0" indent="0" algn="l" rtl="0">
              <a:spcBef>
                <a:spcPts val="1200"/>
              </a:spcBef>
              <a:spcAft>
                <a:spcPts val="0"/>
              </a:spcAft>
              <a:buNone/>
            </a:pPr>
            <a:r>
              <a:rPr lang="en" sz="1200" dirty="0">
                <a:latin typeface="Roboto"/>
                <a:ea typeface="Roboto"/>
                <a:cs typeface="Roboto"/>
                <a:sym typeface="Roboto"/>
              </a:rPr>
              <a:t>Love Problem Solving and Tackling Real World Issues</a:t>
            </a:r>
          </a:p>
          <a:p>
            <a:pPr marL="0" lvl="0" indent="0" algn="l" rtl="0">
              <a:spcBef>
                <a:spcPts val="1200"/>
              </a:spcBef>
              <a:spcAft>
                <a:spcPts val="0"/>
              </a:spcAft>
              <a:buNone/>
            </a:pPr>
            <a:r>
              <a:rPr lang="en" sz="1200" dirty="0">
                <a:latin typeface="Roboto"/>
                <a:ea typeface="Roboto"/>
                <a:cs typeface="Roboto"/>
                <a:sym typeface="Roboto"/>
              </a:rPr>
              <a:t>Passionate for Data - Driven Solutions</a:t>
            </a:r>
          </a:p>
          <a:p>
            <a:pPr marL="0" lvl="0" indent="0" algn="l" rtl="0">
              <a:spcBef>
                <a:spcPts val="1200"/>
              </a:spcBef>
              <a:spcAft>
                <a:spcPts val="0"/>
              </a:spcAft>
              <a:buNone/>
            </a:pPr>
            <a:endParaRPr lang="en" sz="1200" dirty="0">
              <a:latin typeface="Roboto"/>
              <a:ea typeface="Roboto"/>
              <a:cs typeface="Roboto"/>
              <a:sym typeface="Roboto"/>
            </a:endParaRPr>
          </a:p>
          <a:p>
            <a:pPr marL="0" lvl="0" indent="0" algn="l" rtl="0">
              <a:spcBef>
                <a:spcPts val="1200"/>
              </a:spcBef>
              <a:spcAft>
                <a:spcPts val="0"/>
              </a:spcAft>
              <a:buNone/>
            </a:pPr>
            <a:r>
              <a:rPr lang="en" sz="1400" dirty="0">
                <a:latin typeface="Roboto Medium"/>
                <a:ea typeface="Roboto Medium"/>
                <a:cs typeface="Roboto Medium"/>
                <a:sym typeface="Roboto Medium"/>
              </a:rPr>
              <a:t>Hobbies</a:t>
            </a:r>
            <a:r>
              <a:rPr lang="en-IN" sz="1100" dirty="0">
                <a:latin typeface="Roboto"/>
                <a:ea typeface="Roboto"/>
                <a:cs typeface="Roboto"/>
                <a:sym typeface="Roboto"/>
              </a:rPr>
              <a:t>:</a:t>
            </a:r>
          </a:p>
          <a:p>
            <a:pPr marL="0" lvl="0" indent="0" algn="l" rtl="0">
              <a:spcBef>
                <a:spcPts val="1200"/>
              </a:spcBef>
              <a:spcAft>
                <a:spcPts val="0"/>
              </a:spcAft>
              <a:buNone/>
            </a:pPr>
            <a:r>
              <a:rPr lang="en-IN" sz="1200" dirty="0">
                <a:latin typeface="Roboto"/>
                <a:ea typeface="Roboto"/>
                <a:cs typeface="Roboto"/>
                <a:sym typeface="Roboto"/>
              </a:rPr>
              <a:t>Hiking, Reading, Basketball</a:t>
            </a:r>
            <a:endParaRPr sz="1400" dirty="0">
              <a:latin typeface="Roboto"/>
              <a:ea typeface="Roboto"/>
              <a:cs typeface="Roboto"/>
              <a:sym typeface="Roboto"/>
            </a:endParaRPr>
          </a:p>
        </p:txBody>
      </p:sp>
      <p:pic>
        <p:nvPicPr>
          <p:cNvPr id="3" name="Picture 2">
            <a:extLst>
              <a:ext uri="{FF2B5EF4-FFF2-40B4-BE49-F238E27FC236}">
                <a16:creationId xmlns:a16="http://schemas.microsoft.com/office/drawing/2014/main" id="{10D7A0F7-E7A9-D4E2-5429-62BED7B950B3}"/>
              </a:ext>
            </a:extLst>
          </p:cNvPr>
          <p:cNvPicPr>
            <a:picLocks noChangeAspect="1"/>
          </p:cNvPicPr>
          <p:nvPr/>
        </p:nvPicPr>
        <p:blipFill>
          <a:blip r:embed="rId3"/>
          <a:stretch>
            <a:fillRect/>
          </a:stretch>
        </p:blipFill>
        <p:spPr>
          <a:xfrm>
            <a:off x="8118180" y="0"/>
            <a:ext cx="1025820" cy="504157"/>
          </a:xfrm>
          <a:prstGeom prst="rect">
            <a:avLst/>
          </a:prstGeom>
        </p:spPr>
      </p:pic>
      <p:pic>
        <p:nvPicPr>
          <p:cNvPr id="1026" name="Picture 2" descr="profile image">
            <a:extLst>
              <a:ext uri="{FF2B5EF4-FFF2-40B4-BE49-F238E27FC236}">
                <a16:creationId xmlns:a16="http://schemas.microsoft.com/office/drawing/2014/main" id="{2EB07B52-9FD7-DB91-90BC-24BE0D0D87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5803" y="1462750"/>
            <a:ext cx="2208914" cy="22089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Roboto"/>
                <a:ea typeface="Roboto"/>
                <a:cs typeface="Roboto"/>
                <a:sym typeface="Roboto"/>
              </a:rPr>
              <a:t>Overview</a:t>
            </a:r>
            <a:endParaRPr b="1">
              <a:latin typeface="Roboto"/>
              <a:ea typeface="Roboto"/>
              <a:cs typeface="Roboto"/>
              <a:sym typeface="Roboto"/>
            </a:endParaRPr>
          </a:p>
        </p:txBody>
      </p:sp>
      <p:sp>
        <p:nvSpPr>
          <p:cNvPr id="60" name="Google Shape;60;p14"/>
          <p:cNvSpPr txBox="1">
            <a:spLocks noGrp="1"/>
          </p:cNvSpPr>
          <p:nvPr>
            <p:ph type="body" idx="1"/>
          </p:nvPr>
        </p:nvSpPr>
        <p:spPr>
          <a:xfrm>
            <a:off x="311700" y="1200125"/>
            <a:ext cx="3635700" cy="3667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dirty="0">
                <a:latin typeface="Roboto Medium"/>
                <a:ea typeface="Roboto Medium"/>
                <a:cs typeface="Roboto Medium"/>
                <a:sym typeface="Roboto Medium"/>
              </a:rPr>
              <a:t>Project Description:</a:t>
            </a:r>
            <a:endParaRPr sz="1200" dirty="0">
              <a:latin typeface="Roboto"/>
              <a:ea typeface="Roboto"/>
              <a:cs typeface="Roboto"/>
              <a:sym typeface="Roboto"/>
            </a:endParaRPr>
          </a:p>
          <a:p>
            <a:pPr marL="0" lvl="0" indent="0" algn="l" rtl="0">
              <a:spcBef>
                <a:spcPts val="1200"/>
              </a:spcBef>
              <a:spcAft>
                <a:spcPts val="0"/>
              </a:spcAft>
              <a:buNone/>
            </a:pPr>
            <a:r>
              <a:rPr lang="en" sz="1200" dirty="0">
                <a:latin typeface="Roboto"/>
                <a:ea typeface="Roboto"/>
                <a:cs typeface="Roboto"/>
                <a:sym typeface="Roboto"/>
              </a:rPr>
              <a:t>Build an efficient and accurate Toronto Home Price Predictor using Regression models (Supervised Learning)</a:t>
            </a:r>
            <a:endParaRPr sz="1200" dirty="0">
              <a:latin typeface="Roboto"/>
              <a:ea typeface="Roboto"/>
              <a:cs typeface="Roboto"/>
              <a:sym typeface="Roboto"/>
            </a:endParaRPr>
          </a:p>
          <a:p>
            <a:pPr marL="0" lvl="0" indent="0" algn="l" rtl="0">
              <a:spcBef>
                <a:spcPts val="1200"/>
              </a:spcBef>
              <a:spcAft>
                <a:spcPts val="0"/>
              </a:spcAft>
              <a:buNone/>
            </a:pPr>
            <a:endParaRPr lang="en" sz="1200" dirty="0">
              <a:latin typeface="Roboto"/>
              <a:ea typeface="Roboto"/>
              <a:cs typeface="Roboto"/>
              <a:sym typeface="Roboto"/>
            </a:endParaRPr>
          </a:p>
          <a:p>
            <a:pPr marL="0" lvl="0" indent="0" algn="l" rtl="0">
              <a:spcBef>
                <a:spcPts val="1200"/>
              </a:spcBef>
              <a:spcAft>
                <a:spcPts val="0"/>
              </a:spcAft>
              <a:buNone/>
            </a:pPr>
            <a:r>
              <a:rPr lang="en" sz="1200" dirty="0">
                <a:latin typeface="Roboto"/>
                <a:ea typeface="Roboto"/>
                <a:cs typeface="Roboto"/>
                <a:sym typeface="Roboto"/>
              </a:rPr>
              <a:t>Build a Home Recommender System that takes an interested buyer’s preferred house characteristics as inputs and recommends the 5 closest matching homes to the Buyer.</a:t>
            </a:r>
            <a:endParaRPr sz="1400" dirty="0">
              <a:latin typeface="Roboto"/>
              <a:ea typeface="Roboto"/>
              <a:cs typeface="Roboto"/>
              <a:sym typeface="Roboto"/>
            </a:endParaRPr>
          </a:p>
          <a:p>
            <a:pPr marL="0" lvl="0" indent="0" algn="l" rtl="0">
              <a:spcBef>
                <a:spcPts val="1200"/>
              </a:spcBef>
              <a:spcAft>
                <a:spcPts val="1200"/>
              </a:spcAft>
              <a:buNone/>
            </a:pPr>
            <a:endParaRPr sz="1400" dirty="0">
              <a:latin typeface="Roboto"/>
              <a:ea typeface="Roboto"/>
              <a:cs typeface="Roboto"/>
              <a:sym typeface="Roboto"/>
            </a:endParaRPr>
          </a:p>
        </p:txBody>
      </p:sp>
      <p:pic>
        <p:nvPicPr>
          <p:cNvPr id="61" name="Google Shape;61;p14"/>
          <p:cNvPicPr preferRelativeResize="0"/>
          <p:nvPr/>
        </p:nvPicPr>
        <p:blipFill rotWithShape="1">
          <a:blip r:embed="rId3">
            <a:alphaModFix/>
          </a:blip>
          <a:srcRect l="25554" t="25268" r="15248" b="5407"/>
          <a:stretch/>
        </p:blipFill>
        <p:spPr>
          <a:xfrm>
            <a:off x="4038800" y="876000"/>
            <a:ext cx="4972800" cy="3391500"/>
          </a:xfrm>
          <a:prstGeom prst="rect">
            <a:avLst/>
          </a:prstGeom>
          <a:noFill/>
          <a:ln>
            <a:noFill/>
          </a:ln>
        </p:spPr>
      </p:pic>
      <p:sp>
        <p:nvSpPr>
          <p:cNvPr id="62" name="Google Shape;62;p14"/>
          <p:cNvSpPr txBox="1"/>
          <p:nvPr/>
        </p:nvSpPr>
        <p:spPr>
          <a:xfrm>
            <a:off x="5833025" y="4218250"/>
            <a:ext cx="232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Toronto, Ontario</a:t>
            </a:r>
            <a:endParaRPr/>
          </a:p>
        </p:txBody>
      </p:sp>
      <p:pic>
        <p:nvPicPr>
          <p:cNvPr id="3" name="Picture 2">
            <a:extLst>
              <a:ext uri="{FF2B5EF4-FFF2-40B4-BE49-F238E27FC236}">
                <a16:creationId xmlns:a16="http://schemas.microsoft.com/office/drawing/2014/main" id="{10D7A0F7-E7A9-D4E2-5429-62BED7B950B3}"/>
              </a:ext>
            </a:extLst>
          </p:cNvPr>
          <p:cNvPicPr>
            <a:picLocks noChangeAspect="1"/>
          </p:cNvPicPr>
          <p:nvPr/>
        </p:nvPicPr>
        <p:blipFill>
          <a:blip r:embed="rId4"/>
          <a:stretch>
            <a:fillRect/>
          </a:stretch>
        </p:blipFill>
        <p:spPr>
          <a:xfrm>
            <a:off x="8118180" y="0"/>
            <a:ext cx="1025820" cy="504157"/>
          </a:xfrm>
          <a:prstGeom prst="rect">
            <a:avLst/>
          </a:prstGeom>
        </p:spPr>
      </p:pic>
    </p:spTree>
    <p:extLst>
      <p:ext uri="{BB962C8B-B14F-4D97-AF65-F5344CB8AC3E}">
        <p14:creationId xmlns:p14="http://schemas.microsoft.com/office/powerpoint/2010/main" val="31813337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241350" y="2285400"/>
            <a:ext cx="2439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Roboto"/>
                <a:ea typeface="Roboto"/>
                <a:cs typeface="Roboto"/>
                <a:sym typeface="Roboto"/>
              </a:rPr>
              <a:t>Methodology</a:t>
            </a:r>
            <a:endParaRPr b="1" dirty="0">
              <a:latin typeface="Roboto"/>
              <a:ea typeface="Roboto"/>
              <a:cs typeface="Roboto"/>
              <a:sym typeface="Roboto"/>
            </a:endParaRPr>
          </a:p>
        </p:txBody>
      </p:sp>
      <p:pic>
        <p:nvPicPr>
          <p:cNvPr id="68" name="Google Shape;68;p15"/>
          <p:cNvPicPr preferRelativeResize="0"/>
          <p:nvPr/>
        </p:nvPicPr>
        <p:blipFill>
          <a:blip r:embed="rId3">
            <a:alphaModFix/>
          </a:blip>
          <a:stretch>
            <a:fillRect/>
          </a:stretch>
        </p:blipFill>
        <p:spPr>
          <a:xfrm>
            <a:off x="2231326" y="717810"/>
            <a:ext cx="6671324" cy="4062301"/>
          </a:xfrm>
          <a:prstGeom prst="rect">
            <a:avLst/>
          </a:prstGeom>
          <a:noFill/>
          <a:ln>
            <a:noFill/>
          </a:ln>
        </p:spPr>
      </p:pic>
      <p:pic>
        <p:nvPicPr>
          <p:cNvPr id="2" name="Picture 1">
            <a:extLst>
              <a:ext uri="{FF2B5EF4-FFF2-40B4-BE49-F238E27FC236}">
                <a16:creationId xmlns:a16="http://schemas.microsoft.com/office/drawing/2014/main" id="{72CC5714-F56F-2BE9-127B-4B1052B73FD1}"/>
              </a:ext>
            </a:extLst>
          </p:cNvPr>
          <p:cNvPicPr>
            <a:picLocks noChangeAspect="1"/>
          </p:cNvPicPr>
          <p:nvPr/>
        </p:nvPicPr>
        <p:blipFill>
          <a:blip r:embed="rId4"/>
          <a:stretch>
            <a:fillRect/>
          </a:stretch>
        </p:blipFill>
        <p:spPr>
          <a:xfrm>
            <a:off x="8118180" y="0"/>
            <a:ext cx="1025820" cy="50415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Roboto"/>
                <a:ea typeface="Roboto"/>
                <a:cs typeface="Roboto"/>
                <a:sym typeface="Roboto"/>
              </a:rPr>
              <a:t>Data Exploration</a:t>
            </a:r>
            <a:endParaRPr b="1">
              <a:latin typeface="Roboto"/>
              <a:ea typeface="Roboto"/>
              <a:cs typeface="Roboto"/>
              <a:sym typeface="Roboto"/>
            </a:endParaRPr>
          </a:p>
        </p:txBody>
      </p:sp>
      <p:pic>
        <p:nvPicPr>
          <p:cNvPr id="74" name="Google Shape;74;p16"/>
          <p:cNvPicPr preferRelativeResize="0"/>
          <p:nvPr/>
        </p:nvPicPr>
        <p:blipFill>
          <a:blip r:embed="rId3">
            <a:alphaModFix/>
          </a:blip>
          <a:stretch>
            <a:fillRect/>
          </a:stretch>
        </p:blipFill>
        <p:spPr>
          <a:xfrm>
            <a:off x="4458586" y="1017725"/>
            <a:ext cx="4685414" cy="3334535"/>
          </a:xfrm>
          <a:prstGeom prst="rect">
            <a:avLst/>
          </a:prstGeom>
          <a:noFill/>
          <a:ln>
            <a:noFill/>
          </a:ln>
        </p:spPr>
      </p:pic>
      <p:sp>
        <p:nvSpPr>
          <p:cNvPr id="75" name="Google Shape;75;p16"/>
          <p:cNvSpPr txBox="1">
            <a:spLocks noGrp="1"/>
          </p:cNvSpPr>
          <p:nvPr>
            <p:ph type="body" idx="1"/>
          </p:nvPr>
        </p:nvSpPr>
        <p:spPr>
          <a:xfrm>
            <a:off x="410225" y="1727100"/>
            <a:ext cx="4260300" cy="34164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5600" dirty="0">
                <a:latin typeface="Roboto Medium"/>
                <a:ea typeface="Roboto Medium"/>
                <a:cs typeface="Roboto Medium"/>
                <a:sym typeface="Roboto Medium"/>
              </a:rPr>
              <a:t>Toronto Neighbourhoods by Avg Price (CAD) :</a:t>
            </a:r>
            <a:endParaRPr sz="5600" dirty="0">
              <a:latin typeface="Roboto Medium"/>
              <a:ea typeface="Roboto Medium"/>
              <a:cs typeface="Roboto Medium"/>
              <a:sym typeface="Roboto Medium"/>
            </a:endParaRPr>
          </a:p>
          <a:p>
            <a:pPr marL="0" lvl="0" indent="0" algn="l" rtl="0">
              <a:spcBef>
                <a:spcPts val="1200"/>
              </a:spcBef>
              <a:spcAft>
                <a:spcPts val="0"/>
              </a:spcAft>
              <a:buNone/>
            </a:pPr>
            <a:r>
              <a:rPr lang="en" sz="3650" dirty="0">
                <a:solidFill>
                  <a:schemeClr val="dk1"/>
                </a:solidFill>
                <a:highlight>
                  <a:srgbClr val="FFFFFF"/>
                </a:highlight>
                <a:latin typeface="Roboto"/>
                <a:ea typeface="Roboto"/>
                <a:cs typeface="Roboto"/>
                <a:sym typeface="Roboto"/>
              </a:rPr>
              <a:t>1) Forest Hill South                    	        -   2.73 million</a:t>
            </a:r>
            <a:endParaRPr sz="365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r>
              <a:rPr lang="en" sz="3650" dirty="0">
                <a:solidFill>
                  <a:schemeClr val="dk1"/>
                </a:solidFill>
                <a:highlight>
                  <a:srgbClr val="FFFFFF"/>
                </a:highlight>
                <a:latin typeface="Roboto"/>
                <a:ea typeface="Roboto"/>
                <a:cs typeface="Roboto"/>
                <a:sym typeface="Roboto"/>
              </a:rPr>
              <a:t>2) Rosedale-Moore Park                             -   2.33 million</a:t>
            </a:r>
            <a:endParaRPr sz="365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r>
              <a:rPr lang="en" sz="3650" dirty="0">
                <a:solidFill>
                  <a:schemeClr val="dk1"/>
                </a:solidFill>
                <a:highlight>
                  <a:srgbClr val="FFFFFF"/>
                </a:highlight>
                <a:latin typeface="Roboto"/>
                <a:ea typeface="Roboto"/>
                <a:cs typeface="Roboto"/>
                <a:sym typeface="Roboto"/>
              </a:rPr>
              <a:t>3) Bridle Path-Sunnybrook-York Mills       -   2.32 million</a:t>
            </a:r>
            <a:endParaRPr sz="365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endParaRPr sz="12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endParaRPr sz="5600" dirty="0">
              <a:latin typeface="Roboto Medium"/>
              <a:ea typeface="Roboto Medium"/>
              <a:cs typeface="Roboto Medium"/>
              <a:sym typeface="Roboto Medium"/>
            </a:endParaRPr>
          </a:p>
          <a:p>
            <a:pPr marL="0" lvl="0" indent="0" algn="l" rtl="0">
              <a:spcBef>
                <a:spcPts val="1200"/>
              </a:spcBef>
              <a:spcAft>
                <a:spcPts val="0"/>
              </a:spcAft>
              <a:buClr>
                <a:schemeClr val="dk1"/>
              </a:buClr>
              <a:buSzPts val="275"/>
              <a:buFont typeface="Arial"/>
              <a:buNone/>
            </a:pPr>
            <a:r>
              <a:rPr lang="en" sz="5600" dirty="0">
                <a:latin typeface="Roboto Medium"/>
                <a:ea typeface="Roboto Medium"/>
                <a:cs typeface="Roboto Medium"/>
                <a:sym typeface="Roboto Medium"/>
              </a:rPr>
              <a:t>Toronto Neighbourhoods by Number of Listings :</a:t>
            </a:r>
            <a:endParaRPr sz="56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Clr>
                <a:schemeClr val="dk1"/>
              </a:buClr>
              <a:buSzPct val="30555"/>
              <a:buFont typeface="Arial"/>
              <a:buNone/>
            </a:pPr>
            <a:r>
              <a:rPr lang="en" sz="3600" dirty="0">
                <a:solidFill>
                  <a:schemeClr val="dk1"/>
                </a:solidFill>
                <a:highlight>
                  <a:srgbClr val="FFFFFF"/>
                </a:highlight>
                <a:latin typeface="Roboto"/>
                <a:ea typeface="Roboto"/>
                <a:cs typeface="Roboto"/>
                <a:sym typeface="Roboto"/>
              </a:rPr>
              <a:t>1) Waterfront Communities - The Island   -  1148   (Avg Price - 732,079 CAD)</a:t>
            </a:r>
            <a:endParaRPr sz="36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Clr>
                <a:schemeClr val="dk1"/>
              </a:buClr>
              <a:buSzPct val="30555"/>
              <a:buFont typeface="Arial"/>
              <a:buNone/>
            </a:pPr>
            <a:r>
              <a:rPr lang="en" sz="3600" dirty="0">
                <a:solidFill>
                  <a:schemeClr val="dk1"/>
                </a:solidFill>
                <a:highlight>
                  <a:srgbClr val="FFFFFF"/>
                </a:highlight>
                <a:latin typeface="Roboto"/>
                <a:ea typeface="Roboto"/>
                <a:cs typeface="Roboto"/>
                <a:sym typeface="Roboto"/>
              </a:rPr>
              <a:t>2) Niagara  		         -  533     (Avg Price - 693,141  CAD)</a:t>
            </a:r>
            <a:endParaRPr sz="36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r>
              <a:rPr lang="en" sz="3600" dirty="0">
                <a:solidFill>
                  <a:schemeClr val="dk1"/>
                </a:solidFill>
                <a:highlight>
                  <a:srgbClr val="FFFFFF"/>
                </a:highlight>
                <a:latin typeface="Roboto"/>
                <a:ea typeface="Roboto"/>
                <a:cs typeface="Roboto"/>
                <a:sym typeface="Roboto"/>
              </a:rPr>
              <a:t>3) Mimico 		         -  523     (Avg Price - 710,459  CAD)</a:t>
            </a:r>
            <a:endParaRPr sz="36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endParaRPr sz="3600" dirty="0">
              <a:solidFill>
                <a:schemeClr val="dk1"/>
              </a:solidFill>
              <a:highlight>
                <a:srgbClr val="FFFFFF"/>
              </a:highlight>
              <a:latin typeface="Roboto"/>
              <a:ea typeface="Roboto"/>
              <a:cs typeface="Roboto"/>
              <a:sym typeface="Roboto"/>
            </a:endParaRPr>
          </a:p>
          <a:p>
            <a:pPr marL="0" lvl="0" indent="0" algn="l" rtl="0">
              <a:spcBef>
                <a:spcPts val="1200"/>
              </a:spcBef>
              <a:spcAft>
                <a:spcPts val="0"/>
              </a:spcAft>
              <a:buNone/>
            </a:pPr>
            <a:endParaRPr sz="3600" dirty="0">
              <a:latin typeface="Roboto"/>
              <a:ea typeface="Roboto"/>
              <a:cs typeface="Roboto"/>
              <a:sym typeface="Roboto"/>
            </a:endParaRPr>
          </a:p>
          <a:p>
            <a:pPr marL="0" lvl="0" indent="0" algn="l" rtl="0">
              <a:spcBef>
                <a:spcPts val="0"/>
              </a:spcBef>
              <a:spcAft>
                <a:spcPts val="0"/>
              </a:spcAft>
              <a:buNone/>
            </a:pPr>
            <a:endParaRPr sz="3600" dirty="0">
              <a:latin typeface="Roboto"/>
              <a:ea typeface="Roboto"/>
              <a:cs typeface="Roboto"/>
              <a:sym typeface="Roboto"/>
            </a:endParaRPr>
          </a:p>
          <a:p>
            <a:pPr marL="0" lvl="0" indent="0" algn="l" rtl="0">
              <a:spcBef>
                <a:spcPts val="1200"/>
              </a:spcBef>
              <a:spcAft>
                <a:spcPts val="1200"/>
              </a:spcAft>
              <a:buNone/>
            </a:pPr>
            <a:endParaRPr sz="3600" dirty="0"/>
          </a:p>
        </p:txBody>
      </p:sp>
      <p:cxnSp>
        <p:nvCxnSpPr>
          <p:cNvPr id="3" name="Straight Arrow Connector 2">
            <a:extLst>
              <a:ext uri="{FF2B5EF4-FFF2-40B4-BE49-F238E27FC236}">
                <a16:creationId xmlns:a16="http://schemas.microsoft.com/office/drawing/2014/main" id="{139A34B8-DB54-1FE5-CC08-415C1E5A2A74}"/>
              </a:ext>
            </a:extLst>
          </p:cNvPr>
          <p:cNvCxnSpPr>
            <a:cxnSpLocks/>
          </p:cNvCxnSpPr>
          <p:nvPr/>
        </p:nvCxnSpPr>
        <p:spPr>
          <a:xfrm>
            <a:off x="6464595" y="3764132"/>
            <a:ext cx="0" cy="410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FBC6940-9D9B-CC36-D7B6-24E8C4323F7C}"/>
              </a:ext>
            </a:extLst>
          </p:cNvPr>
          <p:cNvSpPr txBox="1"/>
          <p:nvPr/>
        </p:nvSpPr>
        <p:spPr>
          <a:xfrm>
            <a:off x="6295360" y="4155934"/>
            <a:ext cx="1339702" cy="215444"/>
          </a:xfrm>
          <a:prstGeom prst="rect">
            <a:avLst/>
          </a:prstGeom>
          <a:noFill/>
        </p:spPr>
        <p:txBody>
          <a:bodyPr wrap="square" rtlCol="0">
            <a:spAutoFit/>
          </a:bodyPr>
          <a:lstStyle/>
          <a:p>
            <a:r>
              <a:rPr lang="en-IN" sz="800" dirty="0">
                <a:latin typeface="Roboto" panose="02000000000000000000" pitchFamily="2" charset="0"/>
                <a:ea typeface="Roboto" panose="02000000000000000000" pitchFamily="2" charset="0"/>
              </a:rPr>
              <a:t>Waterfront Communities</a:t>
            </a:r>
          </a:p>
        </p:txBody>
      </p:sp>
      <p:sp>
        <p:nvSpPr>
          <p:cNvPr id="7" name="TextBox 6">
            <a:extLst>
              <a:ext uri="{FF2B5EF4-FFF2-40B4-BE49-F238E27FC236}">
                <a16:creationId xmlns:a16="http://schemas.microsoft.com/office/drawing/2014/main" id="{82653071-7DFF-A784-2888-975C45EE753B}"/>
              </a:ext>
            </a:extLst>
          </p:cNvPr>
          <p:cNvSpPr txBox="1"/>
          <p:nvPr/>
        </p:nvSpPr>
        <p:spPr>
          <a:xfrm>
            <a:off x="5981698" y="4421612"/>
            <a:ext cx="1001234" cy="215444"/>
          </a:xfrm>
          <a:prstGeom prst="rect">
            <a:avLst/>
          </a:prstGeom>
          <a:noFill/>
        </p:spPr>
        <p:txBody>
          <a:bodyPr wrap="square" rtlCol="0">
            <a:spAutoFit/>
          </a:bodyPr>
          <a:lstStyle/>
          <a:p>
            <a:r>
              <a:rPr lang="en-IN" sz="800" dirty="0">
                <a:latin typeface="Roboto" panose="02000000000000000000" pitchFamily="2" charset="0"/>
                <a:ea typeface="Roboto" panose="02000000000000000000" pitchFamily="2" charset="0"/>
              </a:rPr>
              <a:t>Forest Hill South</a:t>
            </a:r>
          </a:p>
        </p:txBody>
      </p:sp>
      <p:cxnSp>
        <p:nvCxnSpPr>
          <p:cNvPr id="9" name="Straight Arrow Connector 8">
            <a:extLst>
              <a:ext uri="{FF2B5EF4-FFF2-40B4-BE49-F238E27FC236}">
                <a16:creationId xmlns:a16="http://schemas.microsoft.com/office/drawing/2014/main" id="{29D0ECD2-1D1E-A6D1-40FE-A61A328AD39F}"/>
              </a:ext>
            </a:extLst>
          </p:cNvPr>
          <p:cNvCxnSpPr>
            <a:cxnSpLocks/>
          </p:cNvCxnSpPr>
          <p:nvPr/>
        </p:nvCxnSpPr>
        <p:spPr>
          <a:xfrm>
            <a:off x="6126124" y="2974556"/>
            <a:ext cx="0" cy="1466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531385A8-80E9-2007-E30C-1F2BCB3BB449}"/>
              </a:ext>
            </a:extLst>
          </p:cNvPr>
          <p:cNvPicPr>
            <a:picLocks noChangeAspect="1"/>
          </p:cNvPicPr>
          <p:nvPr/>
        </p:nvPicPr>
        <p:blipFill>
          <a:blip r:embed="rId4"/>
          <a:stretch>
            <a:fillRect/>
          </a:stretch>
        </p:blipFill>
        <p:spPr>
          <a:xfrm>
            <a:off x="8118180" y="0"/>
            <a:ext cx="1025820" cy="50415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304801"/>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Roboto"/>
                <a:ea typeface="Roboto"/>
                <a:cs typeface="Roboto"/>
                <a:sym typeface="Roboto"/>
              </a:rPr>
              <a:t>Feature Engineering &amp; Modeling </a:t>
            </a:r>
            <a:endParaRPr b="1">
              <a:latin typeface="Roboto"/>
              <a:ea typeface="Roboto"/>
              <a:cs typeface="Roboto"/>
              <a:sym typeface="Roboto"/>
            </a:endParaRPr>
          </a:p>
        </p:txBody>
      </p:sp>
      <p:pic>
        <p:nvPicPr>
          <p:cNvPr id="81" name="Google Shape;81;p17"/>
          <p:cNvPicPr preferRelativeResize="0"/>
          <p:nvPr/>
        </p:nvPicPr>
        <p:blipFill>
          <a:blip r:embed="rId3">
            <a:alphaModFix/>
          </a:blip>
          <a:stretch>
            <a:fillRect/>
          </a:stretch>
        </p:blipFill>
        <p:spPr>
          <a:xfrm>
            <a:off x="1721475" y="1017725"/>
            <a:ext cx="5556756" cy="3820974"/>
          </a:xfrm>
          <a:prstGeom prst="rect">
            <a:avLst/>
          </a:prstGeom>
          <a:noFill/>
          <a:ln>
            <a:noFill/>
          </a:ln>
        </p:spPr>
      </p:pic>
      <p:pic>
        <p:nvPicPr>
          <p:cNvPr id="2" name="Picture 1">
            <a:extLst>
              <a:ext uri="{FF2B5EF4-FFF2-40B4-BE49-F238E27FC236}">
                <a16:creationId xmlns:a16="http://schemas.microsoft.com/office/drawing/2014/main" id="{8CE3F468-DD1B-E812-9B7A-ADF5895755F8}"/>
              </a:ext>
            </a:extLst>
          </p:cNvPr>
          <p:cNvPicPr>
            <a:picLocks noChangeAspect="1"/>
          </p:cNvPicPr>
          <p:nvPr/>
        </p:nvPicPr>
        <p:blipFill>
          <a:blip r:embed="rId4"/>
          <a:stretch>
            <a:fillRect/>
          </a:stretch>
        </p:blipFill>
        <p:spPr>
          <a:xfrm>
            <a:off x="8118180" y="0"/>
            <a:ext cx="1025820" cy="5041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pic>
        <p:nvPicPr>
          <p:cNvPr id="2" name="2022-08-17 08-19-54_Trim">
            <a:hlinkClick r:id="" action="ppaction://media"/>
            <a:extLst>
              <a:ext uri="{FF2B5EF4-FFF2-40B4-BE49-F238E27FC236}">
                <a16:creationId xmlns:a16="http://schemas.microsoft.com/office/drawing/2014/main" id="{946C8962-DE4D-20DD-D3CE-EFA67682839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4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latin typeface="Roboto"/>
                <a:ea typeface="Roboto"/>
                <a:cs typeface="Roboto"/>
                <a:sym typeface="Roboto"/>
              </a:rPr>
              <a:t>Results &amp; Next Steps</a:t>
            </a:r>
            <a:endParaRPr b="1" dirty="0">
              <a:latin typeface="Roboto"/>
              <a:ea typeface="Roboto"/>
              <a:cs typeface="Roboto"/>
              <a:sym typeface="Roboto"/>
            </a:endParaRPr>
          </a:p>
        </p:txBody>
      </p:sp>
      <p:sp>
        <p:nvSpPr>
          <p:cNvPr id="93" name="Google Shape;9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n" sz="1400" dirty="0">
                <a:latin typeface="Roboto Medium"/>
                <a:ea typeface="Roboto Medium"/>
                <a:cs typeface="Roboto Medium"/>
                <a:sym typeface="Roboto Medium"/>
              </a:rPr>
              <a:t>Conclusion:</a:t>
            </a:r>
            <a:endParaRPr sz="1400" dirty="0">
              <a:latin typeface="Roboto Medium"/>
              <a:ea typeface="Roboto Medium"/>
              <a:cs typeface="Roboto Medium"/>
              <a:sym typeface="Roboto Medium"/>
            </a:endParaRPr>
          </a:p>
          <a:p>
            <a:pPr marL="0" lvl="0" indent="0" algn="l" rtl="0">
              <a:spcBef>
                <a:spcPts val="1200"/>
              </a:spcBef>
              <a:spcAft>
                <a:spcPts val="0"/>
              </a:spcAft>
              <a:buNone/>
            </a:pPr>
            <a:r>
              <a:rPr lang="en" sz="1200" dirty="0">
                <a:latin typeface="Roboto"/>
                <a:ea typeface="Roboto"/>
                <a:cs typeface="Roboto"/>
                <a:sym typeface="Roboto"/>
              </a:rPr>
              <a:t>Regression Model improved in performance after adding Crime Statistics. The model further improved after adding neighbourhood features using the Foursquare Places API. RMSE value decreased as new features were engineered.</a:t>
            </a:r>
            <a:endParaRPr sz="1200" dirty="0">
              <a:latin typeface="Roboto"/>
              <a:ea typeface="Roboto"/>
              <a:cs typeface="Roboto"/>
              <a:sym typeface="Roboto"/>
            </a:endParaRPr>
          </a:p>
          <a:p>
            <a:pPr marL="0" lvl="0" indent="0" algn="l" rtl="0">
              <a:spcBef>
                <a:spcPts val="1200"/>
              </a:spcBef>
              <a:spcAft>
                <a:spcPts val="0"/>
              </a:spcAft>
              <a:buNone/>
            </a:pPr>
            <a:r>
              <a:rPr lang="en" sz="1200" dirty="0">
                <a:latin typeface="Roboto"/>
                <a:ea typeface="Roboto"/>
                <a:cs typeface="Roboto"/>
                <a:sym typeface="Roboto"/>
              </a:rPr>
              <a:t>Clustering Model successfully recommended  most similar homes. </a:t>
            </a:r>
            <a:endParaRPr sz="1200" dirty="0">
              <a:latin typeface="Roboto"/>
              <a:ea typeface="Roboto"/>
              <a:cs typeface="Roboto"/>
              <a:sym typeface="Roboto"/>
            </a:endParaRPr>
          </a:p>
          <a:p>
            <a:pPr marL="0" lvl="0" indent="0" algn="l" rtl="0">
              <a:spcBef>
                <a:spcPts val="1200"/>
              </a:spcBef>
              <a:spcAft>
                <a:spcPts val="0"/>
              </a:spcAft>
              <a:buNone/>
            </a:pPr>
            <a:endParaRPr sz="1200" dirty="0">
              <a:latin typeface="Roboto"/>
              <a:ea typeface="Roboto"/>
              <a:cs typeface="Roboto"/>
              <a:sym typeface="Roboto"/>
            </a:endParaRPr>
          </a:p>
          <a:p>
            <a:pPr marL="0" lvl="0" indent="0" algn="l" rtl="0">
              <a:spcBef>
                <a:spcPts val="1200"/>
              </a:spcBef>
              <a:spcAft>
                <a:spcPts val="0"/>
              </a:spcAft>
              <a:buNone/>
            </a:pPr>
            <a:r>
              <a:rPr lang="en" sz="1400" dirty="0">
                <a:latin typeface="Roboto Medium"/>
                <a:ea typeface="Roboto Medium"/>
                <a:cs typeface="Roboto Medium"/>
                <a:sym typeface="Roboto Medium"/>
              </a:rPr>
              <a:t>Next Steps:</a:t>
            </a:r>
          </a:p>
          <a:p>
            <a:pPr marL="171450" lvl="0" indent="-171450" algn="l" rtl="0">
              <a:spcBef>
                <a:spcPts val="1200"/>
              </a:spcBef>
              <a:spcAft>
                <a:spcPts val="0"/>
              </a:spcAft>
              <a:buFontTx/>
              <a:buChar char="-"/>
            </a:pPr>
            <a:r>
              <a:rPr lang="en" sz="1200" dirty="0">
                <a:latin typeface="Roboto"/>
                <a:ea typeface="Roboto"/>
                <a:cs typeface="Roboto"/>
                <a:sym typeface="Roboto"/>
              </a:rPr>
              <a:t>Access to dates of listings so as to engineer socio-economic features such as mortgage rates, home inflation rates.</a:t>
            </a:r>
          </a:p>
          <a:p>
            <a:pPr marL="171450" lvl="0" indent="-171450" algn="l" rtl="0">
              <a:spcBef>
                <a:spcPts val="1200"/>
              </a:spcBef>
              <a:spcAft>
                <a:spcPts val="0"/>
              </a:spcAft>
              <a:buFontTx/>
              <a:buChar char="-"/>
            </a:pPr>
            <a:r>
              <a:rPr lang="en" sz="1200" dirty="0">
                <a:latin typeface="Roboto"/>
                <a:ea typeface="Roboto"/>
                <a:cs typeface="Roboto"/>
                <a:sym typeface="Roboto"/>
              </a:rPr>
              <a:t>Employ the use of Natural Language Processing do analyse the description of homes and extract useful features that are embedded in the textual description. Also employ Natural Language Processing for the recommender system so Buyers can input their preferences through a search engine.</a:t>
            </a:r>
          </a:p>
          <a:p>
            <a:pPr marL="171450" lvl="0" indent="-171450" algn="l" rtl="0">
              <a:spcBef>
                <a:spcPts val="1200"/>
              </a:spcBef>
              <a:spcAft>
                <a:spcPts val="0"/>
              </a:spcAft>
              <a:buFontTx/>
              <a:buChar char="-"/>
            </a:pPr>
            <a:r>
              <a:rPr lang="en" sz="1200" dirty="0">
                <a:latin typeface="Roboto"/>
                <a:ea typeface="Roboto"/>
                <a:cs typeface="Roboto"/>
                <a:sym typeface="Roboto"/>
              </a:rPr>
              <a:t>Remodel Regression and Clustering using Neural Networks so as to improve model performance.</a:t>
            </a:r>
            <a:endParaRPr sz="1200" dirty="0">
              <a:latin typeface="Roboto"/>
              <a:ea typeface="Roboto"/>
              <a:cs typeface="Roboto"/>
              <a:sym typeface="Roboto"/>
            </a:endParaRPr>
          </a:p>
          <a:p>
            <a:pPr marL="0" lvl="0" indent="0" algn="l" rtl="0">
              <a:spcBef>
                <a:spcPts val="1200"/>
              </a:spcBef>
              <a:spcAft>
                <a:spcPts val="1200"/>
              </a:spcAft>
              <a:buNone/>
            </a:pPr>
            <a:endParaRPr sz="1200" dirty="0">
              <a:latin typeface="Roboto Medium"/>
              <a:ea typeface="Roboto Medium"/>
              <a:cs typeface="Roboto Medium"/>
              <a:sym typeface="Roboto Medium"/>
            </a:endParaRPr>
          </a:p>
        </p:txBody>
      </p:sp>
      <p:pic>
        <p:nvPicPr>
          <p:cNvPr id="2" name="Picture 1">
            <a:extLst>
              <a:ext uri="{FF2B5EF4-FFF2-40B4-BE49-F238E27FC236}">
                <a16:creationId xmlns:a16="http://schemas.microsoft.com/office/drawing/2014/main" id="{7D78B2E4-ECC0-D2C0-F844-52B6AED9DB36}"/>
              </a:ext>
            </a:extLst>
          </p:cNvPr>
          <p:cNvPicPr>
            <a:picLocks noChangeAspect="1"/>
          </p:cNvPicPr>
          <p:nvPr/>
        </p:nvPicPr>
        <p:blipFill>
          <a:blip r:embed="rId3"/>
          <a:stretch>
            <a:fillRect/>
          </a:stretch>
        </p:blipFill>
        <p:spPr>
          <a:xfrm>
            <a:off x="8118180" y="0"/>
            <a:ext cx="1025820" cy="50415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1411375"/>
            <a:ext cx="8520600" cy="572700"/>
          </a:xfrm>
          <a:prstGeom prst="rect">
            <a:avLst/>
          </a:prstGeom>
        </p:spPr>
        <p:txBody>
          <a:bodyPr spcFirstLastPara="1" wrap="square" lIns="91425" tIns="91425" rIns="91425" bIns="91425" anchor="t" anchorCtr="0">
            <a:normAutofit fontScale="90000"/>
          </a:bodyPr>
          <a:lstStyle/>
          <a:p>
            <a:pPr marL="2743200" lvl="0" indent="457200" algn="l" rtl="0">
              <a:spcBef>
                <a:spcPts val="0"/>
              </a:spcBef>
              <a:spcAft>
                <a:spcPts val="0"/>
              </a:spcAft>
              <a:buNone/>
            </a:pPr>
            <a:r>
              <a:rPr lang="en" b="1">
                <a:latin typeface="Roboto"/>
                <a:ea typeface="Roboto"/>
                <a:cs typeface="Roboto"/>
                <a:sym typeface="Roboto"/>
              </a:rPr>
              <a:t>Thank You!</a:t>
            </a:r>
            <a:endParaRPr b="1">
              <a:latin typeface="Roboto"/>
              <a:ea typeface="Roboto"/>
              <a:cs typeface="Roboto"/>
              <a:sym typeface="Roboto"/>
            </a:endParaRPr>
          </a:p>
        </p:txBody>
      </p:sp>
      <p:pic>
        <p:nvPicPr>
          <p:cNvPr id="2" name="Picture 1">
            <a:extLst>
              <a:ext uri="{FF2B5EF4-FFF2-40B4-BE49-F238E27FC236}">
                <a16:creationId xmlns:a16="http://schemas.microsoft.com/office/drawing/2014/main" id="{3D860980-BE5B-FA33-7B2A-4A8D91A04F2E}"/>
              </a:ext>
            </a:extLst>
          </p:cNvPr>
          <p:cNvPicPr>
            <a:picLocks noChangeAspect="1"/>
          </p:cNvPicPr>
          <p:nvPr/>
        </p:nvPicPr>
        <p:blipFill>
          <a:blip r:embed="rId3"/>
          <a:stretch>
            <a:fillRect/>
          </a:stretch>
        </p:blipFill>
        <p:spPr>
          <a:xfrm>
            <a:off x="8118180" y="0"/>
            <a:ext cx="1025820" cy="50415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TotalTime>
  <Words>338</Words>
  <Application>Microsoft Office PowerPoint</Application>
  <PresentationFormat>On-screen Show (16:9)</PresentationFormat>
  <Paragraphs>43</Paragraphs>
  <Slides>9</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Roboto Medium</vt:lpstr>
      <vt:lpstr>Roboto Thin</vt:lpstr>
      <vt:lpstr>Roboto</vt:lpstr>
      <vt:lpstr>Arial</vt:lpstr>
      <vt:lpstr>Roboto Black</vt:lpstr>
      <vt:lpstr>Simple Light</vt:lpstr>
      <vt:lpstr>PowerPoint Presentation</vt:lpstr>
      <vt:lpstr>About Me</vt:lpstr>
      <vt:lpstr>Overview</vt:lpstr>
      <vt:lpstr>Methodology</vt:lpstr>
      <vt:lpstr>Data Exploration</vt:lpstr>
      <vt:lpstr>Feature Engineering &amp; Modeling </vt:lpstr>
      <vt:lpstr>PowerPoint Presentation</vt:lpstr>
      <vt:lpstr>Results &amp; 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rbevli51@gmail.com</cp:lastModifiedBy>
  <cp:revision>3</cp:revision>
  <dcterms:modified xsi:type="dcterms:W3CDTF">2022-08-18T22:10:26Z</dcterms:modified>
</cp:coreProperties>
</file>